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9" r:id="rId12"/>
    <p:sldId id="270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jTiv2aFypFYU3scxA7LZlVI2Tjf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91B2348-847D-439D-8FC0-F6D61A98CC47}">
  <a:tblStyle styleId="{E91B2348-847D-439D-8FC0-F6D61A98CC4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6E6"/>
          </a:solidFill>
        </a:fill>
      </a:tcStyle>
    </a:wholeTbl>
    <a:band1H>
      <a:tcTxStyle b="off" i="off"/>
      <a:tcStyle>
        <a:tcBdr/>
        <a:fill>
          <a:solidFill>
            <a:srgbClr val="CACAC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ACAC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dk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dk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454" autoAdjust="0"/>
  </p:normalViewPr>
  <p:slideViewPr>
    <p:cSldViewPr snapToGrid="0">
      <p:cViewPr varScale="1">
        <p:scale>
          <a:sx n="53" d="100"/>
          <a:sy n="53" d="100"/>
        </p:scale>
        <p:origin x="13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nl-N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‹nr.›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2584618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/>
              <a:t>Second time, bit nervous.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/>
              <a:t>Workshop for you to teach me (&amp; hopefully others) how to be better at steering our teams.</a:t>
            </a:r>
            <a:endParaRPr b="1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59824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4" name="Google Shape;17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Which topics hold challenges </a:t>
            </a:r>
            <a:r>
              <a:rPr lang="nl-NL" b="1" dirty="0" err="1"/>
              <a:t>for</a:t>
            </a:r>
            <a:r>
              <a:rPr lang="nl-NL" b="1" dirty="0"/>
              <a:t> you?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Which topics can you share </a:t>
            </a:r>
            <a:r>
              <a:rPr lang="nl-NL" b="1" dirty="0" err="1"/>
              <a:t>insights</a:t>
            </a:r>
            <a:r>
              <a:rPr lang="nl-NL" b="1" dirty="0"/>
              <a:t> </a:t>
            </a:r>
            <a:r>
              <a:rPr lang="nl-NL" b="1" dirty="0" err="1"/>
              <a:t>for</a:t>
            </a:r>
            <a:r>
              <a:rPr lang="nl-NL" b="1" dirty="0"/>
              <a:t>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 smtClean="0"/>
              <a:t>Software / tool </a:t>
            </a:r>
            <a:r>
              <a:rPr lang="nl-NL" b="1" dirty="0" err="1"/>
              <a:t>recommendations</a:t>
            </a:r>
            <a:r>
              <a:rPr lang="nl-NL" b="1" dirty="0"/>
              <a:t>: Welcome, but want </a:t>
            </a:r>
            <a:r>
              <a:rPr lang="nl-NL" b="1" u="sng" dirty="0"/>
              <a:t>insight</a:t>
            </a:r>
            <a:r>
              <a:rPr lang="nl-NL" b="1" dirty="0"/>
              <a:t>.</a:t>
            </a:r>
            <a:endParaRPr b="1" dirty="0"/>
          </a:p>
        </p:txBody>
      </p:sp>
      <p:sp>
        <p:nvSpPr>
          <p:cNvPr id="175" name="Google Shape;175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353031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7" name="Google Shape;207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/>
              <a:t>Stroopwafels?</a:t>
            </a:r>
            <a:endParaRPr/>
          </a:p>
        </p:txBody>
      </p:sp>
      <p:sp>
        <p:nvSpPr>
          <p:cNvPr id="208" name="Google Shape;208;p1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85684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5" name="Google Shape;21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273252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06479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3" name="Google Shape;10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nl-NL" b="1"/>
              <a:t>Who I am </a:t>
            </a:r>
            <a:r>
              <a:rPr lang="nl-NL"/>
              <a:t>&amp; </a:t>
            </a:r>
            <a:r>
              <a:rPr lang="nl-NL" b="1"/>
              <a:t>why I want you to teach me</a:t>
            </a:r>
            <a:r>
              <a:rPr lang="nl-NL" b="0"/>
              <a:t>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nl-NL" b="1"/>
              <a:t>Share challenges, show overview.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nl-NL" b="1"/>
              <a:t>Interactive discussion on topic(s)</a:t>
            </a:r>
            <a:r>
              <a:rPr lang="nl-NL" b="0"/>
              <a:t>.</a:t>
            </a:r>
            <a:endParaRPr b="0"/>
          </a:p>
        </p:txBody>
      </p:sp>
      <p:sp>
        <p:nvSpPr>
          <p:cNvPr id="104" name="Google Shape;104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177568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How: </a:t>
            </a:r>
            <a:r>
              <a:rPr lang="nl-NL" b="0" dirty="0"/>
              <a:t>Asked, </a:t>
            </a:r>
            <a:r>
              <a:rPr lang="nl-NL" dirty="0"/>
              <a:t>new 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speaker,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challenge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But… Topic?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Me: </a:t>
            </a:r>
            <a:r>
              <a:rPr lang="nl-NL" b="0" dirty="0"/>
              <a:t>Programmer (</a:t>
            </a:r>
            <a:r>
              <a:rPr lang="nl-NL" b="0" dirty="0" err="1"/>
              <a:t>CompSci</a:t>
            </a:r>
            <a:r>
              <a:rPr lang="nl-NL" b="0" dirty="0"/>
              <a:t> MSc) turned Producer (</a:t>
            </a:r>
            <a:r>
              <a:rPr lang="nl-NL" b="0" dirty="0" err="1"/>
              <a:t>o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rganised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conferences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1000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people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parallel).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Headhunted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sponsor.</a:t>
            </a:r>
            <a:endParaRPr sz="1200" b="0" i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sz="1200" b="1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SOEDESCO: 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Young. No publishing / production pipeline. Built up from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ground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grew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team, release more titles year-over-year.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sz="1200" b="1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Unicorns: 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 project </a:t>
            </a:r>
            <a:r>
              <a:rPr lang="nl-NL" sz="1200" b="0" i="1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individual </a:t>
            </a:r>
            <a:r>
              <a:rPr lang="nl-NL" sz="1200" b="0" i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unique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offer custom-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tailored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service package. Added services like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mpr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loc / ratings / testing -&gt; porting / outsourcing /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licensing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nl-NL" sz="1200" b="0" i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etc.,</a:t>
            </a:r>
            <a:r>
              <a:rPr lang="nl-NL" sz="1200" b="0" i="0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200" b="0" i="1" u="sng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with </a:t>
            </a:r>
            <a:r>
              <a:rPr lang="nl-NL" sz="1200" b="0" i="1" u="sng" baseline="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it</a:t>
            </a:r>
            <a:r>
              <a:rPr lang="nl-NL" sz="1200" b="0" i="1" u="sng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nl-NL" sz="1200" b="0" i="1" u="sng" baseline="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nl-NL" sz="1200" b="0" i="1" u="sng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team </a:t>
            </a:r>
            <a:r>
              <a:rPr lang="nl-NL" sz="1200" b="0" i="1" u="sng" baseline="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grows</a:t>
            </a:r>
            <a:r>
              <a:rPr lang="nl-NL" sz="1200" b="0" i="1" u="sng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i="1" u="sng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sz="1200" b="1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Trial &amp; Error </a:t>
            </a:r>
            <a:r>
              <a:rPr lang="nl-NL" sz="1200" b="1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Lesson</a:t>
            </a:r>
            <a:r>
              <a:rPr lang="nl-NL" sz="1200" b="1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We're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doing things in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best, most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optimal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most </a:t>
            </a:r>
            <a:r>
              <a:rPr lang="nl-NL" sz="1200" b="0" i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efficient</a:t>
            </a:r>
            <a:r>
              <a:rPr lang="nl-NL" sz="1200" b="0" i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way (yet</a:t>
            </a:r>
            <a:r>
              <a:rPr lang="nl-NL" sz="1200" b="0" i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 </a:t>
            </a:r>
            <a:r>
              <a:rPr lang="nl-NL" sz="1200" b="0" i="1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nl-NL" sz="1200" b="0" i="1" u="sng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no immediate need </a:t>
            </a:r>
            <a:r>
              <a:rPr lang="nl-NL" sz="1200" b="0" i="1" u="sng" baseline="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nl-NL" sz="1200" b="0" i="1" u="sng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HR, now we do.</a:t>
            </a:r>
            <a:endParaRPr i="1" u="sng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sz="1200" b="0" i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sz="1200" b="1" i="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would I </a:t>
            </a:r>
            <a:r>
              <a:rPr lang="nl-NL" sz="1200" b="1" i="0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nl-NL" sz="1200" b="1" i="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able to </a:t>
            </a:r>
            <a:r>
              <a:rPr lang="nl-NL" sz="1200" b="1" i="0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nl-NL" sz="1200" b="1" i="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you?</a:t>
            </a:r>
            <a:endParaRPr sz="1200" b="1" i="0" u="sng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78730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nl-NL" b="1"/>
              <a:t>Productivity: </a:t>
            </a:r>
            <a:r>
              <a:rPr lang="nl-NL"/>
              <a:t>Stress, insecurity, motivation, discipline, external factors.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/>
              <a:t>Communication: </a:t>
            </a:r>
            <a:r>
              <a:rPr lang="nl-NL"/>
              <a:t>Miscommunication, leading to misunderstanding.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/>
              <a:t>Leadership: </a:t>
            </a:r>
            <a:r>
              <a:rPr lang="nl-NL"/>
              <a:t>Did not choose to lead, but am followed. Have to learn to be role model, mentor, support, inspire, …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nl-NL" sz="12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Producer</a:t>
            </a:r>
            <a:r>
              <a:rPr lang="nl-NL" sz="1200" b="1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2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recognises obstacles &amp; tries to remove. Programmer in me recognises patterns that are repeated / redundant, and tries to analyse, proceduralise, instantiate, iterate, optimise, …. Leverage </a:t>
            </a:r>
            <a:r>
              <a:rPr lang="nl-NL" sz="1200" b="1" i="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nl-NL" sz="1200" b="0" i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expertise!</a:t>
            </a:r>
            <a:endParaRPr b="1"/>
          </a:p>
        </p:txBody>
      </p:sp>
      <p:sp>
        <p:nvSpPr>
          <p:cNvPr id="130" name="Google Shape;130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24025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3 challenges.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1 personal example </a:t>
            </a:r>
            <a:r>
              <a:rPr lang="nl-NL" b="1" dirty="0" err="1"/>
              <a:t>for</a:t>
            </a:r>
            <a:r>
              <a:rPr lang="nl-NL" b="1" dirty="0"/>
              <a:t> each.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+ Additional suggestions per topic.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/>
              <a:t>Some can </a:t>
            </a:r>
            <a:r>
              <a:rPr lang="nl-NL" b="1" dirty="0" err="1"/>
              <a:t>be</a:t>
            </a:r>
            <a:r>
              <a:rPr lang="nl-NL" b="1" dirty="0"/>
              <a:t> </a:t>
            </a:r>
            <a:r>
              <a:rPr lang="nl-NL" b="1" dirty="0" err="1"/>
              <a:t>solved</a:t>
            </a:r>
            <a:r>
              <a:rPr lang="nl-NL" b="1" dirty="0"/>
              <a:t> </a:t>
            </a:r>
            <a:r>
              <a:rPr lang="nl-NL" b="1" dirty="0" smtClean="0"/>
              <a:t>with </a:t>
            </a:r>
            <a:r>
              <a:rPr lang="nl-NL" b="1" dirty="0" err="1" smtClean="0"/>
              <a:t>dedicated</a:t>
            </a:r>
            <a:r>
              <a:rPr lang="nl-NL" b="1" dirty="0" smtClean="0"/>
              <a:t> HR</a:t>
            </a:r>
            <a:r>
              <a:rPr lang="nl-NL" b="1" baseline="0" dirty="0" smtClean="0"/>
              <a:t> &amp;</a:t>
            </a:r>
            <a:r>
              <a:rPr lang="nl-NL" b="1" dirty="0" smtClean="0"/>
              <a:t> </a:t>
            </a:r>
            <a:r>
              <a:rPr lang="nl-NL" b="1" dirty="0"/>
              <a:t>resources </a:t>
            </a:r>
            <a:r>
              <a:rPr lang="nl-NL" b="1" dirty="0" err="1"/>
              <a:t>for</a:t>
            </a:r>
            <a:r>
              <a:rPr lang="nl-NL" b="1" dirty="0"/>
              <a:t> </a:t>
            </a:r>
            <a:r>
              <a:rPr lang="nl-NL" b="1" dirty="0" smtClean="0"/>
              <a:t>training</a:t>
            </a:r>
            <a:r>
              <a:rPr lang="nl-NL" b="1" baseline="0" dirty="0" smtClean="0"/>
              <a:t>, </a:t>
            </a:r>
            <a:r>
              <a:rPr lang="nl-NL" b="1" dirty="0" smtClean="0"/>
              <a:t>but </a:t>
            </a:r>
            <a:r>
              <a:rPr lang="nl-NL" b="1" dirty="0"/>
              <a:t>what if you or your team is </a:t>
            </a:r>
            <a:r>
              <a:rPr lang="nl-NL" b="1" dirty="0" err="1"/>
              <a:t>too</a:t>
            </a:r>
            <a:r>
              <a:rPr lang="nl-NL" b="1" dirty="0"/>
              <a:t> small </a:t>
            </a:r>
            <a:r>
              <a:rPr lang="nl-NL" b="1" dirty="0" err="1"/>
              <a:t>for</a:t>
            </a:r>
            <a:r>
              <a:rPr lang="nl-NL" b="1" dirty="0"/>
              <a:t> that</a:t>
            </a:r>
            <a:r>
              <a:rPr lang="nl-NL" b="1" dirty="0" smtClean="0"/>
              <a:t>?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 dirty="0" smtClean="0"/>
              <a:t>Some can </a:t>
            </a:r>
            <a:r>
              <a:rPr lang="nl-NL" b="1" dirty="0" err="1" smtClean="0"/>
              <a:t>be</a:t>
            </a:r>
            <a:r>
              <a:rPr lang="nl-NL" b="1" dirty="0" smtClean="0"/>
              <a:t> </a:t>
            </a:r>
            <a:r>
              <a:rPr lang="nl-NL" b="1" dirty="0" err="1" smtClean="0"/>
              <a:t>solved</a:t>
            </a:r>
            <a:r>
              <a:rPr lang="nl-NL" b="1" dirty="0" smtClean="0"/>
              <a:t> w/ tools / software,</a:t>
            </a:r>
            <a:r>
              <a:rPr lang="nl-NL" b="1" baseline="0" dirty="0" smtClean="0"/>
              <a:t> but which </a:t>
            </a:r>
            <a:r>
              <a:rPr lang="nl-NL" b="1" i="1" u="sng" baseline="0" dirty="0" smtClean="0"/>
              <a:t>and why</a:t>
            </a:r>
            <a:r>
              <a:rPr lang="nl-NL" b="1" baseline="0" dirty="0" smtClean="0"/>
              <a:t>?</a:t>
            </a:r>
            <a:endParaRPr b="1" dirty="0"/>
          </a:p>
        </p:txBody>
      </p:sp>
      <p:sp>
        <p:nvSpPr>
          <p:cNvPr id="143" name="Google Shape;143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71218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0" name="Google Shape;150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nl-NL"/>
              <a:t>(Experienced) Person leaving company without notice, due to personal circumstances. Responsible for two biggest projects.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nl-NL"/>
              <a:t>Challenges:</a:t>
            </a:r>
            <a:endParaRPr/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-NL" b="1"/>
              <a:t>Personal feelings. Team feelings.</a:t>
            </a:r>
            <a:r>
              <a:rPr lang="nl-NL"/>
              <a:t> How to approach in a small company without dedicated HR or Leadership training?</a:t>
            </a:r>
            <a:endParaRPr/>
          </a:p>
          <a:p>
            <a: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-NL" b="1"/>
              <a:t>Immediate triage for work &amp; team. Re-distribution of tasks. </a:t>
            </a:r>
            <a:r>
              <a:rPr lang="nl-NL"/>
              <a:t>Can’t prevent, but try to mitigate in the future.</a:t>
            </a:r>
            <a:endParaRPr/>
          </a:p>
        </p:txBody>
      </p:sp>
      <p:sp>
        <p:nvSpPr>
          <p:cNvPr id="151" name="Google Shape;151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578571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/>
              <a:t>Curious. Ambitious. Questions -&gt; Experience -&gt; Priorities.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 b="1"/>
              <a:t>Inexperience </a:t>
            </a:r>
            <a:r>
              <a:rPr lang="nl-NL"/>
              <a:t>-&gt; </a:t>
            </a:r>
            <a:r>
              <a:rPr lang="nl-NL" b="1"/>
              <a:t>Struggling w/ bigger picture. </a:t>
            </a:r>
            <a:r>
              <a:rPr lang="nl-NL"/>
              <a:t>Own priorities, but not within or between departments.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/>
              <a:t>Challenges: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-NL"/>
              <a:t>Knowing what other’s don’t know.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-NL"/>
              <a:t>Determining safety of sharing sensitive information.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-NL"/>
              <a:t>Generating awareness across team.</a:t>
            </a:r>
            <a:endParaRPr/>
          </a:p>
        </p:txBody>
      </p:sp>
      <p:sp>
        <p:nvSpPr>
          <p:cNvPr id="159" name="Google Shape;159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41740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6" name="Google Shape;16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/>
              <a:t>Personal </a:t>
            </a:r>
            <a:r>
              <a:rPr lang="nl-NL" b="1"/>
              <a:t>blame</a:t>
            </a:r>
            <a:r>
              <a:rPr lang="nl-NL"/>
              <a:t> for a year for having </a:t>
            </a:r>
            <a:r>
              <a:rPr lang="nl-NL" b="1"/>
              <a:t>more work than I could handle</a:t>
            </a:r>
            <a:r>
              <a:rPr lang="nl-NL"/>
              <a:t>. </a:t>
            </a:r>
            <a:r>
              <a:rPr lang="nl-NL" b="1"/>
              <a:t>Admit &amp; define hiring need. Determining career path. Overcoming fear of being surpassed.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nl-NL"/>
              <a:t>Challenges: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-NL"/>
              <a:t>How to balance work quantity &amp; quality between the individual, team, and company, and know when to +1?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-NL"/>
              <a:t>How to define the need &amp; ensure continuity?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-NL"/>
              <a:t>How to define career path?</a:t>
            </a:r>
            <a:endParaRPr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nl-NL"/>
              <a:t>Personal feelings?</a:t>
            </a:r>
            <a:endParaRPr/>
          </a:p>
        </p:txBody>
      </p:sp>
      <p:sp>
        <p:nvSpPr>
          <p:cNvPr id="167" name="Google Shape;167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nl-NL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5743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2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2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2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2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83904" y="2243328"/>
            <a:ext cx="6619263" cy="2122796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1621535" y="4366124"/>
            <a:ext cx="9144000" cy="567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None/>
            </a:pPr>
            <a:r>
              <a:rPr lang="nl-NL" sz="2800" dirty="0">
                <a:solidFill>
                  <a:srgbClr val="262626"/>
                </a:solidFill>
              </a:rPr>
              <a:t>(</a:t>
            </a:r>
            <a:r>
              <a:rPr lang="nl-NL" sz="2800" dirty="0" err="1">
                <a:solidFill>
                  <a:srgbClr val="262626"/>
                </a:solidFill>
              </a:rPr>
              <a:t>Teach</a:t>
            </a:r>
            <a:r>
              <a:rPr lang="nl-NL" sz="2800" dirty="0">
                <a:solidFill>
                  <a:srgbClr val="262626"/>
                </a:solidFill>
              </a:rPr>
              <a:t> me) </a:t>
            </a:r>
            <a:r>
              <a:rPr lang="nl-NL" sz="2800" b="1" dirty="0">
                <a:solidFill>
                  <a:srgbClr val="262626"/>
                </a:solidFill>
              </a:rPr>
              <a:t>How to </a:t>
            </a:r>
            <a:r>
              <a:rPr lang="nl-NL" sz="2800" b="1" dirty="0" err="1">
                <a:solidFill>
                  <a:srgbClr val="262626"/>
                </a:solidFill>
              </a:rPr>
              <a:t>steer</a:t>
            </a:r>
            <a:r>
              <a:rPr lang="nl-NL" sz="2800" b="1" dirty="0">
                <a:solidFill>
                  <a:srgbClr val="262626"/>
                </a:solidFill>
              </a:rPr>
              <a:t> a team of </a:t>
            </a:r>
            <a:r>
              <a:rPr lang="nl-NL" sz="2800" b="1" dirty="0" err="1">
                <a:solidFill>
                  <a:srgbClr val="262626"/>
                </a:solidFill>
              </a:rPr>
              <a:t>cats</a:t>
            </a:r>
            <a:r>
              <a:rPr lang="nl-NL" sz="2800" b="1" dirty="0">
                <a:solidFill>
                  <a:srgbClr val="262626"/>
                </a:solidFill>
              </a:rPr>
              <a:t>, unicorns </a:t>
            </a:r>
            <a:br>
              <a:rPr lang="nl-NL" sz="2800" b="1" dirty="0">
                <a:solidFill>
                  <a:srgbClr val="262626"/>
                </a:solidFill>
              </a:rPr>
            </a:br>
            <a:r>
              <a:rPr lang="nl-NL" sz="2800" b="1" dirty="0">
                <a:solidFill>
                  <a:srgbClr val="262626"/>
                </a:solidFill>
              </a:rPr>
              <a:t>&amp; other </a:t>
            </a:r>
            <a:r>
              <a:rPr lang="nl-NL" sz="2800" b="1" dirty="0" err="1">
                <a:solidFill>
                  <a:srgbClr val="262626"/>
                </a:solidFill>
              </a:rPr>
              <a:t>unique</a:t>
            </a:r>
            <a:r>
              <a:rPr lang="nl-NL" sz="2800" b="1" dirty="0">
                <a:solidFill>
                  <a:srgbClr val="262626"/>
                </a:solidFill>
              </a:rPr>
              <a:t> </a:t>
            </a:r>
            <a:r>
              <a:rPr lang="nl-NL" sz="2800" b="1" dirty="0" err="1">
                <a:solidFill>
                  <a:srgbClr val="262626"/>
                </a:solidFill>
              </a:rPr>
              <a:t>creatures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 dirty="0">
              <a:solidFill>
                <a:srgbClr val="262626"/>
              </a:solidFill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4279010" y="5334000"/>
            <a:ext cx="382905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sz="1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Press {button} to start</a:t>
            </a:r>
            <a:endParaRPr sz="1800" b="1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2" name="Google Shape;92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99264" y="5334000"/>
            <a:ext cx="3588542" cy="4915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0"/>
          <p:cNvSpPr/>
          <p:nvPr/>
        </p:nvSpPr>
        <p:spPr>
          <a:xfrm>
            <a:off x="0" y="0"/>
            <a:ext cx="12192000" cy="139065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10"/>
          <p:cNvSpPr txBox="1">
            <a:spLocks noGrp="1"/>
          </p:cNvSpPr>
          <p:nvPr>
            <p:ph type="title"/>
          </p:nvPr>
        </p:nvSpPr>
        <p:spPr>
          <a:xfrm>
            <a:off x="838200" y="9831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72D38"/>
              </a:buClr>
              <a:buSzPts val="4400"/>
              <a:buFont typeface="Calibri"/>
              <a:buNone/>
            </a:pPr>
            <a:r>
              <a:rPr lang="nl-NL" b="1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(Teach me) What this session will be.</a:t>
            </a:r>
            <a:endParaRPr b="1">
              <a:solidFill>
                <a:srgbClr val="E72D3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</p:txBody>
      </p:sp>
      <p:graphicFrame>
        <p:nvGraphicFramePr>
          <p:cNvPr id="180" name="Google Shape;180;p10"/>
          <p:cNvGraphicFramePr/>
          <p:nvPr/>
        </p:nvGraphicFramePr>
        <p:xfrm>
          <a:off x="839788" y="1690686"/>
          <a:ext cx="10515600" cy="4529825"/>
        </p:xfrm>
        <a:graphic>
          <a:graphicData uri="http://schemas.openxmlformats.org/drawingml/2006/table">
            <a:tbl>
              <a:tblPr firstRow="1" bandRow="1">
                <a:noFill/>
                <a:tableStyleId>{E91B2348-847D-439D-8FC0-F6D61A98CC47}</a:tableStyleId>
              </a:tblPr>
              <a:tblGrid>
                <a:gridCol w="3505200"/>
                <a:gridCol w="3505200"/>
                <a:gridCol w="3505200"/>
              </a:tblGrid>
              <a:tr h="620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l-NL" sz="1800" u="sng" strike="noStrike" cap="none">
                          <a:solidFill>
                            <a:schemeClr val="lt1"/>
                          </a:solidFill>
                          <a:hlinkClick r:id="rId3" action="ppaction://hlinksldjump"/>
                        </a:rPr>
                        <a:t>Productivity</a:t>
                      </a:r>
                      <a:endParaRPr sz="1400" u="none" strike="noStrike" cap="none">
                        <a:solidFill>
                          <a:schemeClr val="lt1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nl-NL" sz="1600" b="0" i="1" u="none" strike="noStrike" cap="none">
                          <a:solidFill>
                            <a:schemeClr val="lt1"/>
                          </a:solidFill>
                        </a:rPr>
                        <a:t>(Or: QA’ing the procedures.)</a:t>
                      </a:r>
                      <a:endParaRPr sz="1600" b="0" i="1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72D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l-NL" sz="1800" u="sng" strike="noStrike" cap="none">
                          <a:solidFill>
                            <a:schemeClr val="lt1"/>
                          </a:solidFill>
                          <a:hlinkClick r:id="rId4" action="ppaction://hlinksldjump"/>
                        </a:rPr>
                        <a:t>Communication</a:t>
                      </a:r>
                      <a:endParaRPr sz="1400" u="none" strike="noStrike" cap="none">
                        <a:solidFill>
                          <a:schemeClr val="lt1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nl-NL" sz="1600" b="0" i="1" u="none" strike="noStrike" cap="none">
                          <a:solidFill>
                            <a:schemeClr val="lt1"/>
                          </a:solidFill>
                        </a:rPr>
                        <a:t>(Or: Translating between people.)</a:t>
                      </a:r>
                      <a:endParaRPr sz="1600" b="0" i="1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72D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l-NL" sz="1800" u="sng" strike="noStrike" cap="none">
                          <a:solidFill>
                            <a:schemeClr val="lt1"/>
                          </a:solidFill>
                          <a:hlinkClick r:id="" action="ppaction://noaction"/>
                        </a:rPr>
                        <a:t>Leadership</a:t>
                      </a:r>
                      <a:endParaRPr sz="1800" u="none" strike="noStrike" cap="none">
                        <a:solidFill>
                          <a:schemeClr val="lt1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nl-NL" sz="1600" b="0" i="1" u="none" strike="noStrike" cap="none">
                          <a:solidFill>
                            <a:schemeClr val="lt1"/>
                          </a:solidFill>
                        </a:rPr>
                        <a:t>(Or: Keeping the community happy.)</a:t>
                      </a:r>
                      <a:endParaRPr sz="1600" b="0" i="1" u="none" strike="noStrike" cap="none">
                        <a:solidFill>
                          <a:schemeClr val="lt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72D38"/>
                    </a:solidFill>
                  </a:tcPr>
                </a:tc>
              </a:tr>
              <a:tr h="3909000">
                <a:tc>
                  <a:txBody>
                    <a:bodyPr/>
                    <a:lstStyle/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Planning for joiners &amp; leavers</a:t>
                      </a: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Planning the unplannable</a:t>
                      </a: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Assessing work quality &amp; quantity</a:t>
                      </a: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Stimulating argumented, solution-driven approach</a:t>
                      </a:r>
                      <a:endParaRPr sz="1400" u="none" strike="noStrike" cap="none"/>
                    </a:p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Prioritising long term optimisation vs. short term fire fighting</a:t>
                      </a: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Defining task responsibilities within &amp; between departments</a:t>
                      </a:r>
                      <a:endParaRPr sz="1400" u="none" strike="noStrike" cap="none"/>
                    </a:p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Determining work priorities within &amp; between departments</a:t>
                      </a:r>
                      <a:endParaRPr sz="1400" u="none" strike="noStrike" cap="none"/>
                    </a:p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Communicating effectively &amp; efficiently</a:t>
                      </a:r>
                      <a:b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</a:b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(about i.e. responsibilities &amp; priorities)</a:t>
                      </a: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Managing (Confidential) Information Access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Balancing individual, team &amp; company wellbeing</a:t>
                      </a: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Detecting &amp; defining hiring need</a:t>
                      </a:r>
                      <a:endParaRPr sz="1400" u="none" strike="noStrike" cap="none"/>
                    </a:p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Building a career path</a:t>
                      </a: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Detecting, addressing, and preventing team toxicity</a:t>
                      </a: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1841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F3F3F"/>
                        </a:buClr>
                        <a:buSzPts val="1600"/>
                        <a:buFont typeface="Arial"/>
                        <a:buChar char="•"/>
                      </a:pPr>
                      <a:r>
                        <a:rPr lang="nl-NL" sz="1600" u="none" strike="noStrike" cap="none">
                          <a:solidFill>
                            <a:srgbClr val="3F3F3F"/>
                          </a:solidFill>
                        </a:rPr>
                        <a:t>Herding cats, unicorns &amp; other unique creatures</a:t>
                      </a:r>
                      <a:endParaRPr sz="160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4"/>
          <p:cNvSpPr/>
          <p:nvPr/>
        </p:nvSpPr>
        <p:spPr>
          <a:xfrm>
            <a:off x="0" y="0"/>
            <a:ext cx="12192000" cy="315772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228600" lvl="0" indent="-50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nl-NL" i="1"/>
              <a:t>					No, really. I want your business card.</a:t>
            </a:r>
            <a:endParaRPr i="1"/>
          </a:p>
        </p:txBody>
      </p:sp>
      <p:sp>
        <p:nvSpPr>
          <p:cNvPr id="212" name="Google Shape;212;p14"/>
          <p:cNvSpPr txBox="1"/>
          <p:nvPr/>
        </p:nvSpPr>
        <p:spPr>
          <a:xfrm>
            <a:off x="1456944" y="1664893"/>
            <a:ext cx="10296144" cy="10279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nl-NL" sz="2800" b="0" i="0" u="none" strike="sng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I want your business card.</a:t>
            </a:r>
            <a:r>
              <a:rPr lang="nl-NL" sz="2800" b="0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br>
              <a:rPr lang="nl-NL" sz="2800" b="0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Questions?</a:t>
            </a:r>
            <a:endParaRPr sz="36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" name="Google Shape;217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883904" y="2243328"/>
            <a:ext cx="6619263" cy="2122796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15"/>
          <p:cNvSpPr txBox="1">
            <a:spLocks noGrp="1"/>
          </p:cNvSpPr>
          <p:nvPr>
            <p:ph type="subTitle" idx="1"/>
          </p:nvPr>
        </p:nvSpPr>
        <p:spPr>
          <a:xfrm>
            <a:off x="1621535" y="4366124"/>
            <a:ext cx="9144000" cy="567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None/>
            </a:pPr>
            <a:r>
              <a:rPr lang="nl-NL" sz="2800" b="1">
                <a:solidFill>
                  <a:srgbClr val="262626"/>
                </a:solidFill>
              </a:rPr>
              <a:t>Game Over</a:t>
            </a:r>
            <a:endParaRPr sz="2800" b="1">
              <a:solidFill>
                <a:srgbClr val="262626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 b="1">
              <a:solidFill>
                <a:srgbClr val="262626"/>
              </a:solidFill>
            </a:endParaRPr>
          </a:p>
        </p:txBody>
      </p:sp>
      <p:sp>
        <p:nvSpPr>
          <p:cNvPr id="219" name="Google Shape;219;p15"/>
          <p:cNvSpPr txBox="1"/>
          <p:nvPr/>
        </p:nvSpPr>
        <p:spPr>
          <a:xfrm>
            <a:off x="4279010" y="5334000"/>
            <a:ext cx="382905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sz="18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Press {button} to start</a:t>
            </a:r>
            <a:endParaRPr sz="1800" b="1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0" name="Google Shape;220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399264" y="5347814"/>
            <a:ext cx="3588542" cy="463953"/>
          </a:xfrm>
          <a:prstGeom prst="rect">
            <a:avLst/>
          </a:prstGeom>
          <a:noFill/>
          <a:ln>
            <a:noFill/>
          </a:ln>
        </p:spPr>
      </p:pic>
      <p:sp>
        <p:nvSpPr>
          <p:cNvPr id="221" name="Google Shape;221;p15"/>
          <p:cNvSpPr txBox="1"/>
          <p:nvPr/>
        </p:nvSpPr>
        <p:spPr>
          <a:xfrm>
            <a:off x="9162784" y="6165754"/>
            <a:ext cx="3029216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juney.dijkstra@soedesco.com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nl-NL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Juney Dijkstra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22" name="Google Shape;222;p15" descr="Image result for linkedin small icon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910293" y="6504002"/>
            <a:ext cx="277908" cy="277908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Google Shape;223;p15" descr="Image result for mail small icon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639763" y="6223794"/>
            <a:ext cx="272989" cy="27298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4" name="Google Shape;224;p15" descr="Skype icon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8935709" y="6246752"/>
            <a:ext cx="227075" cy="227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/>
          <p:nvPr/>
        </p:nvSpPr>
        <p:spPr>
          <a:xfrm>
            <a:off x="0" y="0"/>
            <a:ext cx="12192000" cy="315772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 txBox="1">
            <a:spLocks noGrp="1"/>
          </p:cNvSpPr>
          <p:nvPr>
            <p:ph type="title"/>
          </p:nvPr>
        </p:nvSpPr>
        <p:spPr>
          <a:xfrm>
            <a:off x="1322832" y="4053725"/>
            <a:ext cx="8754618" cy="28815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700"/>
              <a:buFont typeface="Calibri"/>
              <a:buNone/>
            </a:pPr>
            <a:r>
              <a:rPr lang="nl-NL" sz="2700" b="1">
                <a:solidFill>
                  <a:srgbClr val="3F3F3F"/>
                </a:solidFill>
              </a:rPr>
              <a:t>Interactivity</a:t>
            </a:r>
            <a:r>
              <a:rPr lang="nl-NL" sz="2700">
                <a:solidFill>
                  <a:srgbClr val="3F3F3F"/>
                </a:solidFill>
              </a:rPr>
              <a:t> benefits from participation, is intimidating &amp; uncomfortable, and yet, can be surprisingly contagious.</a:t>
            </a:r>
            <a:br>
              <a:rPr lang="nl-NL" sz="2700">
                <a:solidFill>
                  <a:srgbClr val="3F3F3F"/>
                </a:solidFill>
              </a:rPr>
            </a:br>
            <a:r>
              <a:rPr lang="nl-NL" sz="2700">
                <a:solidFill>
                  <a:srgbClr val="3F3F3F"/>
                </a:solidFill>
              </a:rPr>
              <a:t/>
            </a:r>
            <a:br>
              <a:rPr lang="nl-NL" sz="2700">
                <a:solidFill>
                  <a:srgbClr val="3F3F3F"/>
                </a:solidFill>
              </a:rPr>
            </a:br>
            <a:r>
              <a:rPr lang="nl-NL" sz="2000" i="1">
                <a:solidFill>
                  <a:srgbClr val="3F3F3F"/>
                </a:solidFill>
              </a:rPr>
              <a:t>Hint: You’re an expert at it, or you wouldn’t be in game development.</a:t>
            </a:r>
            <a:r>
              <a:rPr lang="nl-NL" sz="2700">
                <a:solidFill>
                  <a:srgbClr val="3F3F3F"/>
                </a:solidFill>
              </a:rPr>
              <a:t/>
            </a:r>
            <a:br>
              <a:rPr lang="nl-NL" sz="2700">
                <a:solidFill>
                  <a:srgbClr val="3F3F3F"/>
                </a:solidFill>
              </a:rPr>
            </a:br>
            <a:r>
              <a:rPr lang="nl-NL" sz="2700">
                <a:solidFill>
                  <a:srgbClr val="3F3F3F"/>
                </a:solidFill>
              </a:rPr>
              <a:t/>
            </a:r>
            <a:br>
              <a:rPr lang="nl-NL" sz="2700">
                <a:solidFill>
                  <a:srgbClr val="3F3F3F"/>
                </a:solidFill>
              </a:rPr>
            </a:br>
            <a:r>
              <a:rPr lang="nl-NL" sz="2700" b="1">
                <a:solidFill>
                  <a:srgbClr val="3F3F3F"/>
                </a:solidFill>
              </a:rPr>
              <a:t/>
            </a:r>
            <a:br>
              <a:rPr lang="nl-NL" sz="2700" b="1">
                <a:solidFill>
                  <a:srgbClr val="3F3F3F"/>
                </a:solidFill>
              </a:rPr>
            </a:br>
            <a:endParaRPr sz="2700">
              <a:solidFill>
                <a:srgbClr val="3F3F3F"/>
              </a:solidFill>
            </a:endParaRPr>
          </a:p>
        </p:txBody>
      </p:sp>
      <p:sp>
        <p:nvSpPr>
          <p:cNvPr id="100" name="Google Shape;100;p2"/>
          <p:cNvSpPr txBox="1"/>
          <p:nvPr/>
        </p:nvSpPr>
        <p:spPr>
          <a:xfrm>
            <a:off x="1322832" y="1518589"/>
            <a:ext cx="7144512" cy="1137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nl-NL" sz="48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WARNING: </a:t>
            </a:r>
            <a:r>
              <a:rPr lang="nl-NL" sz="40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nl-NL" sz="40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36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This session is </a:t>
            </a:r>
            <a:r>
              <a:rPr lang="nl-NL" sz="3600" b="1" i="0" u="sng" strike="noStrike" cap="none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interactive</a:t>
            </a:r>
            <a:r>
              <a:rPr lang="nl-NL" sz="36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3600" b="0" i="0" u="none" strike="noStrike" cap="none">
              <a:solidFill>
                <a:srgbClr val="E72D3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"/>
          <p:cNvSpPr/>
          <p:nvPr/>
        </p:nvSpPr>
        <p:spPr>
          <a:xfrm>
            <a:off x="0" y="0"/>
            <a:ext cx="12192000" cy="315772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 txBox="1"/>
          <p:nvPr/>
        </p:nvSpPr>
        <p:spPr>
          <a:xfrm>
            <a:off x="1456944" y="1664893"/>
            <a:ext cx="7144512" cy="698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nl-NL" sz="48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Agenda</a:t>
            </a:r>
            <a:endParaRPr sz="36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8" name="Google Shape;108;p3"/>
          <p:cNvGrpSpPr/>
          <p:nvPr/>
        </p:nvGrpSpPr>
        <p:grpSpPr>
          <a:xfrm>
            <a:off x="1459756" y="3992531"/>
            <a:ext cx="9434521" cy="1660178"/>
            <a:chOff x="2812" y="1425092"/>
            <a:chExt cx="9434521" cy="1660178"/>
          </a:xfrm>
        </p:grpSpPr>
        <p:sp>
          <p:nvSpPr>
            <p:cNvPr id="109" name="Google Shape;109;p3"/>
            <p:cNvSpPr/>
            <p:nvPr/>
          </p:nvSpPr>
          <p:spPr>
            <a:xfrm>
              <a:off x="2812" y="1425092"/>
              <a:ext cx="2955124" cy="1660178"/>
            </a:xfrm>
            <a:prstGeom prst="rect">
              <a:avLst/>
            </a:prstGeom>
            <a:solidFill>
              <a:srgbClr val="E72D38"/>
            </a:solidFill>
            <a:ln w="12700" cap="flat" cmpd="sng">
              <a:solidFill>
                <a:schemeClr val="l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3"/>
            <p:cNvSpPr txBox="1"/>
            <p:nvPr/>
          </p:nvSpPr>
          <p:spPr>
            <a:xfrm>
              <a:off x="2812" y="1425092"/>
              <a:ext cx="2955124" cy="16601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l-NL" sz="2000" b="1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Why</a:t>
              </a:r>
              <a:endParaRPr sz="2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l-NL" sz="2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 will</a:t>
              </a:r>
              <a:r>
                <a:rPr lang="nl-NL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 not be teaching you anything this session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3"/>
            <p:cNvSpPr/>
            <p:nvPr/>
          </p:nvSpPr>
          <p:spPr>
            <a:xfrm>
              <a:off x="3176270" y="1984447"/>
              <a:ext cx="462867" cy="541467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3"/>
            <p:cNvSpPr txBox="1"/>
            <p:nvPr/>
          </p:nvSpPr>
          <p:spPr>
            <a:xfrm>
              <a:off x="3176270" y="2092740"/>
              <a:ext cx="324007" cy="324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3"/>
            <p:cNvSpPr/>
            <p:nvPr/>
          </p:nvSpPr>
          <p:spPr>
            <a:xfrm>
              <a:off x="3831271" y="1425092"/>
              <a:ext cx="2612908" cy="1660178"/>
            </a:xfrm>
            <a:prstGeom prst="rect">
              <a:avLst/>
            </a:prstGeom>
            <a:solidFill>
              <a:srgbClr val="E72D38"/>
            </a:solidFill>
            <a:ln w="12700" cap="flat" cmpd="sng">
              <a:solidFill>
                <a:schemeClr val="l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3"/>
            <p:cNvSpPr txBox="1"/>
            <p:nvPr/>
          </p:nvSpPr>
          <p:spPr>
            <a:xfrm>
              <a:off x="3831271" y="1425092"/>
              <a:ext cx="2612908" cy="16601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l-NL" sz="20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In fact: </a:t>
              </a:r>
              <a:r>
                <a:rPr lang="nl-NL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/>
              </a:r>
              <a:br>
                <a:rPr lang="nl-NL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nl-NL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You’ll be defining what this session will be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3"/>
            <p:cNvSpPr/>
            <p:nvPr/>
          </p:nvSpPr>
          <p:spPr>
            <a:xfrm>
              <a:off x="6646634" y="1984447"/>
              <a:ext cx="429203" cy="541467"/>
            </a:xfrm>
            <a:prstGeom prst="rightArrow">
              <a:avLst>
                <a:gd name="adj1" fmla="val 60000"/>
                <a:gd name="adj2" fmla="val 50000"/>
              </a:avLst>
            </a:prstGeom>
            <a:solidFill>
              <a:srgbClr val="F2F2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3"/>
            <p:cNvSpPr txBox="1"/>
            <p:nvPr/>
          </p:nvSpPr>
          <p:spPr>
            <a:xfrm>
              <a:off x="6646634" y="2092740"/>
              <a:ext cx="300442" cy="32488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endPara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3"/>
            <p:cNvSpPr/>
            <p:nvPr/>
          </p:nvSpPr>
          <p:spPr>
            <a:xfrm>
              <a:off x="7253997" y="1425092"/>
              <a:ext cx="2183336" cy="1660178"/>
            </a:xfrm>
            <a:prstGeom prst="rect">
              <a:avLst/>
            </a:prstGeom>
            <a:solidFill>
              <a:srgbClr val="E72D38"/>
            </a:solidFill>
            <a:ln w="12700" cap="flat" cmpd="sng">
              <a:solidFill>
                <a:schemeClr val="lt2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3"/>
            <p:cNvSpPr txBox="1"/>
            <p:nvPr/>
          </p:nvSpPr>
          <p:spPr>
            <a:xfrm>
              <a:off x="7253997" y="1425092"/>
              <a:ext cx="2183336" cy="16601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200" tIns="76200" rIns="76200" bIns="76200" anchor="ctr" anchorCtr="0">
              <a:noAutofit/>
            </a:bodyPr>
            <a:lstStyle/>
            <a:p>
              <a:pPr marL="0" marR="0" lvl="0" indent="0" algn="ctr" rtl="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000"/>
                <a:buFont typeface="Arial"/>
                <a:buNone/>
              </a:pPr>
              <a:r>
                <a:rPr lang="nl-NL" sz="2000" b="1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After which: </a:t>
              </a:r>
              <a:r>
                <a:rPr lang="nl-NL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/>
              </a:r>
              <a:br>
                <a:rPr lang="nl-NL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nl-NL" sz="20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You’ll be doing the actual teaching</a:t>
              </a:r>
              <a:endPara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"/>
          <p:cNvSpPr/>
          <p:nvPr/>
        </p:nvSpPr>
        <p:spPr>
          <a:xfrm>
            <a:off x="0" y="0"/>
            <a:ext cx="12192000" cy="315772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 txBox="1">
            <a:spLocks noGrp="1"/>
          </p:cNvSpPr>
          <p:nvPr>
            <p:ph type="body" idx="1"/>
          </p:nvPr>
        </p:nvSpPr>
        <p:spPr>
          <a:xfrm>
            <a:off x="1322832" y="3840479"/>
            <a:ext cx="9935718" cy="4311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</a:pPr>
            <a:r>
              <a:rPr lang="nl-NL" sz="2400" b="1">
                <a:solidFill>
                  <a:srgbClr val="3F3F3F"/>
                </a:solidFill>
              </a:rPr>
              <a:t>Me: </a:t>
            </a:r>
            <a:r>
              <a:rPr lang="nl-NL" sz="2400">
                <a:solidFill>
                  <a:srgbClr val="3F3F3F"/>
                </a:solidFill>
              </a:rPr>
              <a:t>Programmer MSc. turned Producer.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</a:pPr>
            <a:r>
              <a:rPr lang="nl-NL" sz="2400" b="1">
                <a:solidFill>
                  <a:srgbClr val="3F3F3F"/>
                </a:solidFill>
              </a:rPr>
              <a:t>SOEDESCO: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</a:pPr>
            <a:r>
              <a:rPr lang="nl-NL" sz="2000">
                <a:solidFill>
                  <a:srgbClr val="3F3F3F"/>
                </a:solidFill>
              </a:rPr>
              <a:t>Video Game Publisher for 5 years.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</a:pPr>
            <a:r>
              <a:rPr lang="nl-NL" sz="2000">
                <a:solidFill>
                  <a:srgbClr val="3F3F3F"/>
                </a:solidFill>
              </a:rPr>
              <a:t>5 → 35 people.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</a:pPr>
            <a:r>
              <a:rPr lang="nl-NL" sz="2000">
                <a:solidFill>
                  <a:srgbClr val="3F3F3F"/>
                </a:solidFill>
              </a:rPr>
              <a:t>40+ titles, digital &amp; retail, console &amp; pc.</a:t>
            </a:r>
            <a:endParaRPr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F3F3F"/>
              </a:buClr>
              <a:buSzPts val="2400"/>
              <a:buChar char="•"/>
            </a:pPr>
            <a:r>
              <a:rPr lang="nl-NL" sz="2400" b="1">
                <a:solidFill>
                  <a:srgbClr val="3F3F3F"/>
                </a:solidFill>
              </a:rPr>
              <a:t>Unicorns: </a:t>
            </a:r>
            <a:r>
              <a:rPr lang="nl-NL" sz="2400">
                <a:solidFill>
                  <a:srgbClr val="3F3F3F"/>
                </a:solidFill>
              </a:rPr>
              <a:t>A lesson a day…</a:t>
            </a:r>
            <a:endParaRPr sz="2400">
              <a:solidFill>
                <a:srgbClr val="3F3F3F"/>
              </a:solidFill>
            </a:endParaRPr>
          </a:p>
        </p:txBody>
      </p:sp>
      <p:sp>
        <p:nvSpPr>
          <p:cNvPr id="126" name="Google Shape;126;p4"/>
          <p:cNvSpPr txBox="1"/>
          <p:nvPr/>
        </p:nvSpPr>
        <p:spPr>
          <a:xfrm>
            <a:off x="1322831" y="1518589"/>
            <a:ext cx="9117705" cy="1421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nl-NL" sz="3600" b="0" i="0" u="none" strike="noStrike" cap="none" dirty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(I </a:t>
            </a:r>
            <a:r>
              <a:rPr lang="nl-NL" sz="3600" b="0" i="0" u="none" strike="noStrike" cap="none" dirty="0" err="1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nl-NL" sz="3600" b="0" i="0" u="none" strike="noStrike" cap="none" dirty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3600" b="0" i="0" u="none" strike="noStrike" cap="none" dirty="0" err="1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not</a:t>
            </a:r>
            <a:r>
              <a:rPr lang="nl-NL" sz="3600" b="0" i="0" u="none" strike="noStrike" cap="none" dirty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3600" b="0" i="0" u="none" strike="noStrike" cap="none" dirty="0" err="1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nl-NL" sz="3600" b="0" i="0" u="none" strike="noStrike" cap="none" dirty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 you) </a:t>
            </a:r>
            <a:endParaRPr lang="nl-NL" sz="3600" b="0" i="0" u="none" strike="noStrike" cap="none" dirty="0" smtClean="0">
              <a:solidFill>
                <a:srgbClr val="E72D3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80000"/>
              </a:lnSpc>
              <a:buSzPts val="4800"/>
            </a:pPr>
            <a:r>
              <a:rPr lang="en-US" sz="3600" b="1" dirty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How to steer a team of cats, </a:t>
            </a:r>
            <a:endParaRPr lang="en-US" sz="3600" b="1" dirty="0" smtClean="0">
              <a:solidFill>
                <a:srgbClr val="E72D38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>
              <a:lnSpc>
                <a:spcPct val="80000"/>
              </a:lnSpc>
              <a:buSzPts val="4800"/>
            </a:pPr>
            <a:r>
              <a:rPr lang="en-US" sz="3600" b="1" dirty="0" smtClean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unicorns </a:t>
            </a:r>
            <a:r>
              <a:rPr lang="en-US" sz="3600" b="1" dirty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&amp; other unique </a:t>
            </a:r>
            <a:r>
              <a:rPr lang="en-US" sz="3600" b="1" dirty="0" smtClean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creatures</a:t>
            </a:r>
            <a:endParaRPr sz="2400" b="0" i="0" u="none" strike="noStrike" cap="none" dirty="0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"/>
          <p:cNvSpPr/>
          <p:nvPr/>
        </p:nvSpPr>
        <p:spPr>
          <a:xfrm>
            <a:off x="8183880" y="3614928"/>
            <a:ext cx="2959608" cy="548640"/>
          </a:xfrm>
          <a:prstGeom prst="rect">
            <a:avLst/>
          </a:prstGeom>
          <a:solidFill>
            <a:srgbClr val="E72D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819912" y="3614928"/>
            <a:ext cx="3203448" cy="548640"/>
          </a:xfrm>
          <a:prstGeom prst="rect">
            <a:avLst/>
          </a:prstGeom>
          <a:solidFill>
            <a:srgbClr val="E72D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5"/>
          <p:cNvSpPr/>
          <p:nvPr/>
        </p:nvSpPr>
        <p:spPr>
          <a:xfrm>
            <a:off x="0" y="0"/>
            <a:ext cx="12192000" cy="315772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5"/>
          <p:cNvSpPr txBox="1"/>
          <p:nvPr/>
        </p:nvSpPr>
        <p:spPr>
          <a:xfrm>
            <a:off x="1322832" y="1518589"/>
            <a:ext cx="9211056" cy="1274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nl-NL" sz="48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analyse, proceduralise, </a:t>
            </a:r>
            <a:br>
              <a:rPr lang="nl-NL" sz="48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48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instantiate, iterate, optimise, …</a:t>
            </a:r>
            <a:endParaRPr sz="4800" b="1" i="0" u="none" strike="noStrike" cap="none">
              <a:solidFill>
                <a:srgbClr val="E72D3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5"/>
          <p:cNvSpPr txBox="1">
            <a:spLocks noGrp="1"/>
          </p:cNvSpPr>
          <p:nvPr>
            <p:ph type="body" idx="1"/>
          </p:nvPr>
        </p:nvSpPr>
        <p:spPr>
          <a:xfrm>
            <a:off x="838200" y="3719422"/>
            <a:ext cx="3368040" cy="263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nl-NL" sz="2000" b="1">
                <a:solidFill>
                  <a:schemeClr val="lt1"/>
                </a:solidFill>
              </a:rPr>
              <a:t>As a Human</a:t>
            </a:r>
            <a:r>
              <a:rPr lang="nl-NL" sz="2000" b="1">
                <a:solidFill>
                  <a:srgbClr val="3F3F3F"/>
                </a:solidFill>
              </a:rPr>
              <a:t/>
            </a:r>
            <a:br>
              <a:rPr lang="nl-NL" sz="2000" b="1">
                <a:solidFill>
                  <a:srgbClr val="3F3F3F"/>
                </a:solidFill>
              </a:rPr>
            </a:br>
            <a:r>
              <a:rPr lang="nl-NL" sz="2000">
                <a:solidFill>
                  <a:srgbClr val="3F3F3F"/>
                </a:solidFill>
              </a:rPr>
              <a:t/>
            </a:r>
            <a:br>
              <a:rPr lang="nl-NL" sz="2000">
                <a:solidFill>
                  <a:srgbClr val="3F3F3F"/>
                </a:solidFill>
              </a:rPr>
            </a:br>
            <a:r>
              <a:rPr lang="nl-NL" sz="2000">
                <a:solidFill>
                  <a:srgbClr val="3F3F3F"/>
                </a:solidFill>
              </a:rPr>
              <a:t>I am continuously challenged.</a:t>
            </a:r>
            <a:br>
              <a:rPr lang="nl-NL" sz="2000">
                <a:solidFill>
                  <a:srgbClr val="3F3F3F"/>
                </a:solidFill>
              </a:rPr>
            </a:br>
            <a:endParaRPr sz="2000">
              <a:solidFill>
                <a:srgbClr val="3F3F3F"/>
              </a:solidFill>
            </a:endParaRPr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</a:pPr>
            <a:r>
              <a:rPr lang="nl-NL" sz="2000">
                <a:solidFill>
                  <a:srgbClr val="3F3F3F"/>
                </a:solidFill>
              </a:rPr>
              <a:t>Productivity.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</a:pPr>
            <a:r>
              <a:rPr lang="nl-NL" sz="2000">
                <a:solidFill>
                  <a:srgbClr val="3F3F3F"/>
                </a:solidFill>
              </a:rPr>
              <a:t>Communication.</a:t>
            </a:r>
            <a:endParaRPr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F3F3F"/>
              </a:buClr>
              <a:buSzPts val="2000"/>
              <a:buChar char="•"/>
            </a:pPr>
            <a:r>
              <a:rPr lang="nl-NL" sz="2000">
                <a:solidFill>
                  <a:srgbClr val="3F3F3F"/>
                </a:solidFill>
              </a:rPr>
              <a:t>Leadership.</a:t>
            </a:r>
            <a:endParaRPr/>
          </a:p>
          <a:p>
            <a:pPr marL="685800" lvl="1" indent="-101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2000">
              <a:solidFill>
                <a:srgbClr val="3F3F3F"/>
              </a:solidFill>
            </a:endParaRPr>
          </a:p>
        </p:txBody>
      </p:sp>
      <p:sp>
        <p:nvSpPr>
          <p:cNvPr id="137" name="Google Shape;137;p5"/>
          <p:cNvSpPr txBox="1"/>
          <p:nvPr/>
        </p:nvSpPr>
        <p:spPr>
          <a:xfrm>
            <a:off x="8183880" y="3719422"/>
            <a:ext cx="3227832" cy="22467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nl-NL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 a Producer</a:t>
            </a:r>
            <a:r>
              <a:rPr lang="nl-NL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nl-NL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sz="2000" b="1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nl-NL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 want to confront &amp; overcome these challenges.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</a:pPr>
            <a:r>
              <a:rPr lang="nl-NL" sz="2000" b="1" i="0" u="sng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Enter: You.</a:t>
            </a:r>
            <a:endParaRPr sz="2000" b="1" i="0" u="sng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5"/>
          <p:cNvSpPr/>
          <p:nvPr/>
        </p:nvSpPr>
        <p:spPr>
          <a:xfrm>
            <a:off x="4291584" y="3614928"/>
            <a:ext cx="3700272" cy="548640"/>
          </a:xfrm>
          <a:prstGeom prst="rect">
            <a:avLst/>
          </a:prstGeom>
          <a:solidFill>
            <a:srgbClr val="E72D38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5"/>
          <p:cNvSpPr txBox="1"/>
          <p:nvPr/>
        </p:nvSpPr>
        <p:spPr>
          <a:xfrm>
            <a:off x="4398264" y="3719422"/>
            <a:ext cx="3785616" cy="28623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nl-NL" sz="20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 a Programmer </a:t>
            </a:r>
            <a:r>
              <a:rPr lang="nl-NL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nl-NL" sz="2000" b="1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nl-NL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nl-NL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I see patterns of challenges.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</a:pPr>
            <a:r>
              <a:rPr lang="nl-NL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Juniors, Mediors, Seniors.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</a:pPr>
            <a:r>
              <a:rPr lang="nl-NL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Other departments.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</a:pPr>
            <a:r>
              <a:rPr lang="nl-NL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Management.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Char char="•"/>
            </a:pPr>
            <a:r>
              <a:rPr lang="nl-NL" sz="20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External relations.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6"/>
          <p:cNvSpPr/>
          <p:nvPr/>
        </p:nvSpPr>
        <p:spPr>
          <a:xfrm>
            <a:off x="0" y="0"/>
            <a:ext cx="12192000" cy="315772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6"/>
          <p:cNvSpPr txBox="1">
            <a:spLocks noGrp="1"/>
          </p:cNvSpPr>
          <p:nvPr>
            <p:ph type="title"/>
          </p:nvPr>
        </p:nvSpPr>
        <p:spPr>
          <a:xfrm>
            <a:off x="1322832" y="134448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72D38"/>
              </a:buClr>
              <a:buSzPts val="4400"/>
              <a:buFont typeface="Calibri"/>
              <a:buNone/>
            </a:pPr>
            <a:r>
              <a:rPr lang="nl-NL" dirty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nl-NL" dirty="0" err="1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Teach</a:t>
            </a:r>
            <a:r>
              <a:rPr lang="nl-NL" dirty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 me) </a:t>
            </a:r>
            <a:r>
              <a:rPr lang="nl-NL" b="1" dirty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What this session </a:t>
            </a:r>
            <a:r>
              <a:rPr lang="nl-NL" b="1" dirty="0" err="1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nl-NL" b="1" dirty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b="1" dirty="0" err="1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nl-NL" b="1" dirty="0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b="1" dirty="0">
              <a:solidFill>
                <a:srgbClr val="E72D3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7" name="Google Shape;147;p6"/>
          <p:cNvGraphicFramePr/>
          <p:nvPr/>
        </p:nvGraphicFramePr>
        <p:xfrm>
          <a:off x="838200" y="4210051"/>
          <a:ext cx="10515600" cy="2093300"/>
        </p:xfrm>
        <a:graphic>
          <a:graphicData uri="http://schemas.openxmlformats.org/drawingml/2006/table">
            <a:tbl>
              <a:tblPr firstRow="1" bandRow="1">
                <a:noFill/>
                <a:tableStyleId>{E91B2348-847D-439D-8FC0-F6D61A98CC47}</a:tableStyleId>
              </a:tblPr>
              <a:tblGrid>
                <a:gridCol w="3505200"/>
                <a:gridCol w="3505200"/>
                <a:gridCol w="3505200"/>
              </a:tblGrid>
              <a:tr h="1485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nl-NL" sz="2400" u="none" strike="noStrike" cap="none"/>
                        <a:t>Productivity</a:t>
                      </a:r>
                      <a:endParaRPr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l-NL" sz="1800" b="0" i="1" u="none" strike="noStrike" cap="none"/>
                        <a:t>(Or: QA’ing the procedures.)</a:t>
                      </a:r>
                      <a:endParaRPr sz="1800" b="0" i="1" u="none" strike="noStrike" cap="none"/>
                    </a:p>
                  </a:txBody>
                  <a:tcPr marL="91450" marR="91450" marT="45725" marB="45725">
                    <a:solidFill>
                      <a:srgbClr val="E72D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nl-NL" sz="2400" u="none" strike="noStrike" cap="none"/>
                        <a:t>Communication</a:t>
                      </a:r>
                      <a:endParaRPr sz="1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l-NL" sz="1800" b="0" i="1" u="none" strike="noStrike" cap="none"/>
                        <a:t>(Or: Translating between people.)</a:t>
                      </a:r>
                      <a:endParaRPr sz="1800" b="0" i="1" u="none" strike="noStrike" cap="none"/>
                    </a:p>
                  </a:txBody>
                  <a:tcPr marL="91450" marR="91450" marT="45725" marB="45725">
                    <a:solidFill>
                      <a:srgbClr val="E72D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endParaRPr sz="2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400"/>
                        <a:buFont typeface="Arial"/>
                        <a:buNone/>
                      </a:pPr>
                      <a:r>
                        <a:rPr lang="nl-NL" sz="2400" u="none" strike="noStrike" cap="none"/>
                        <a:t>Leadership</a:t>
                      </a:r>
                      <a:endParaRPr sz="2400" u="none" strike="noStrike" cap="none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nl-NL" sz="1800" b="0" i="1" u="none" strike="noStrike" cap="none"/>
                        <a:t>(Or: Keeping a community happy.)</a:t>
                      </a:r>
                      <a:endParaRPr sz="1800" b="0" i="1" u="none" strike="noStrike" cap="none"/>
                    </a:p>
                  </a:txBody>
                  <a:tcPr marL="91450" marR="91450" marT="45725" marB="45725">
                    <a:solidFill>
                      <a:srgbClr val="E72D38"/>
                    </a:solidFill>
                  </a:tcPr>
                </a:tc>
              </a:tr>
              <a:tr h="6074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Arial"/>
                        <a:buNone/>
                      </a:pPr>
                      <a:endParaRPr sz="1600" b="0" u="none" strike="noStrike" cap="none">
                        <a:solidFill>
                          <a:srgbClr val="3F3F3F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"/>
          <p:cNvSpPr/>
          <p:nvPr/>
        </p:nvSpPr>
        <p:spPr>
          <a:xfrm>
            <a:off x="0" y="0"/>
            <a:ext cx="12192000" cy="315772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7"/>
          <p:cNvSpPr txBox="1"/>
          <p:nvPr/>
        </p:nvSpPr>
        <p:spPr>
          <a:xfrm>
            <a:off x="1322832" y="1518589"/>
            <a:ext cx="7821168" cy="1052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nl-NL" sz="48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Productivity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nl-NL" sz="3000" b="0" i="1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(Or: QA’ing the procedures.)</a:t>
            </a:r>
            <a:endParaRPr sz="3000" b="0" i="1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7"/>
          <p:cNvSpPr txBox="1"/>
          <p:nvPr/>
        </p:nvSpPr>
        <p:spPr>
          <a:xfrm>
            <a:off x="1322832" y="3724649"/>
            <a:ext cx="9268968" cy="1391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700"/>
              <a:buFont typeface="Calibri"/>
              <a:buNone/>
            </a:pPr>
            <a:r>
              <a:rPr lang="nl-NL" sz="27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Ensuring the right people are able to work at &amp; in the right time.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8"/>
          <p:cNvSpPr/>
          <p:nvPr/>
        </p:nvSpPr>
        <p:spPr>
          <a:xfrm>
            <a:off x="0" y="0"/>
            <a:ext cx="12192000" cy="315772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8"/>
          <p:cNvSpPr txBox="1"/>
          <p:nvPr/>
        </p:nvSpPr>
        <p:spPr>
          <a:xfrm>
            <a:off x="1322832" y="1518589"/>
            <a:ext cx="7821168" cy="1052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nl-NL" sz="48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Communication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nl-NL" sz="3000" b="0" i="1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(Or: Translating between people)</a:t>
            </a:r>
            <a:endParaRPr sz="3000" b="0" i="1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8"/>
          <p:cNvSpPr txBox="1"/>
          <p:nvPr/>
        </p:nvSpPr>
        <p:spPr>
          <a:xfrm>
            <a:off x="1322832" y="3724649"/>
            <a:ext cx="9268968" cy="1391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700"/>
              <a:buFont typeface="Calibri"/>
              <a:buNone/>
            </a:pPr>
            <a:r>
              <a:rPr lang="nl-NL" sz="27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Ensuring the right people have access to the right information.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9"/>
          <p:cNvSpPr/>
          <p:nvPr/>
        </p:nvSpPr>
        <p:spPr>
          <a:xfrm>
            <a:off x="0" y="0"/>
            <a:ext cx="12192000" cy="315772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9"/>
          <p:cNvSpPr txBox="1"/>
          <p:nvPr/>
        </p:nvSpPr>
        <p:spPr>
          <a:xfrm>
            <a:off x="1322832" y="1518589"/>
            <a:ext cx="7821168" cy="1052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nl-NL" sz="4800" b="1" i="0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Leadership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nl-NL" sz="3000" b="0" i="1" u="none" strike="noStrike" cap="none">
                <a:solidFill>
                  <a:srgbClr val="E72D38"/>
                </a:solidFill>
                <a:latin typeface="Calibri"/>
                <a:ea typeface="Calibri"/>
                <a:cs typeface="Calibri"/>
                <a:sym typeface="Calibri"/>
              </a:rPr>
              <a:t>(Or: Keeping the community happy.)</a:t>
            </a:r>
            <a:endParaRPr sz="3000" b="0" i="1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9"/>
          <p:cNvSpPr txBox="1"/>
          <p:nvPr/>
        </p:nvSpPr>
        <p:spPr>
          <a:xfrm>
            <a:off x="1322832" y="3724649"/>
            <a:ext cx="9268968" cy="13917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700"/>
              <a:buFont typeface="Calibri"/>
              <a:buNone/>
            </a:pPr>
            <a:r>
              <a:rPr lang="nl-NL" sz="2700" b="0" i="0" u="none" strike="noStrike" cap="none">
                <a:solidFill>
                  <a:srgbClr val="3F3F3F"/>
                </a:solidFill>
                <a:latin typeface="Calibri"/>
                <a:ea typeface="Calibri"/>
                <a:cs typeface="Calibri"/>
                <a:sym typeface="Calibri"/>
              </a:rPr>
              <a:t>Ensuring people feel right.</a:t>
            </a:r>
            <a:endParaRPr sz="2700" b="0" i="0" u="none" strike="noStrike" cap="none">
              <a:solidFill>
                <a:srgbClr val="3F3F3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Aangepast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906</Words>
  <Application>Microsoft Office PowerPoint</Application>
  <PresentationFormat>Breedbeeld</PresentationFormat>
  <Paragraphs>158</Paragraphs>
  <Slides>12</Slides>
  <Notes>12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Arial</vt:lpstr>
      <vt:lpstr>Calibri</vt:lpstr>
      <vt:lpstr>Kantoorthema</vt:lpstr>
      <vt:lpstr>PowerPoint-presentatie</vt:lpstr>
      <vt:lpstr>Interactivity benefits from participation, is intimidating &amp; uncomfortable, and yet, can be surprisingly contagious.  Hint: You’re an expert at it, or you wouldn’t be in game development.   </vt:lpstr>
      <vt:lpstr>PowerPoint-presentatie</vt:lpstr>
      <vt:lpstr>PowerPoint-presentatie</vt:lpstr>
      <vt:lpstr>PowerPoint-presentatie</vt:lpstr>
      <vt:lpstr>(Teach me) What this session will be.</vt:lpstr>
      <vt:lpstr>PowerPoint-presentatie</vt:lpstr>
      <vt:lpstr>PowerPoint-presentatie</vt:lpstr>
      <vt:lpstr>PowerPoint-presentatie</vt:lpstr>
      <vt:lpstr>(Teach me) What this session will be.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Juney Dijkstra (Soedesco)</dc:creator>
  <cp:lastModifiedBy>Juney Dijkstra (Soedesco)</cp:lastModifiedBy>
  <cp:revision>1</cp:revision>
  <dcterms:created xsi:type="dcterms:W3CDTF">2019-04-08T14:19:43Z</dcterms:created>
  <dcterms:modified xsi:type="dcterms:W3CDTF">2019-10-28T21:25:32Z</dcterms:modified>
</cp:coreProperties>
</file>